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56" r:id="rId2"/>
    <p:sldId id="257" r:id="rId3"/>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964" autoAdjust="0"/>
  </p:normalViewPr>
  <p:slideViewPr>
    <p:cSldViewPr>
      <p:cViewPr varScale="1">
        <p:scale>
          <a:sx n="105" d="100"/>
          <a:sy n="105" d="100"/>
        </p:scale>
        <p:origin x="1326" y="102"/>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C283395-0CC9-1595-44AD-22F192879D5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5C04672-D42E-05D2-7EE0-B549332A77F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A04C0AE-3132-4A4B-AFF1-F7E72032001C}" type="datetimeFigureOut">
              <a:rPr lang="de-DE" smtClean="0"/>
              <a:t>10.04.2024</a:t>
            </a:fld>
            <a:endParaRPr lang="de-DE"/>
          </a:p>
        </p:txBody>
      </p:sp>
      <p:sp>
        <p:nvSpPr>
          <p:cNvPr id="4" name="Fußzeilenplatzhalter 3">
            <a:extLst>
              <a:ext uri="{FF2B5EF4-FFF2-40B4-BE49-F238E27FC236}">
                <a16:creationId xmlns:a16="http://schemas.microsoft.com/office/drawing/2014/main" id="{C3D070E3-DD77-BF0D-9F1B-84DA692036A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D774CC1-1081-66E9-A63E-73E9AB22230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D8E98DF-BE16-4B8B-A206-7AB0EC3AC3A9}" type="slidenum">
              <a:rPr lang="de-DE" smtClean="0"/>
              <a:t>‹Nr.›</a:t>
            </a:fld>
            <a:endParaRPr lang="de-DE"/>
          </a:p>
        </p:txBody>
      </p:sp>
    </p:spTree>
    <p:extLst>
      <p:ext uri="{BB962C8B-B14F-4D97-AF65-F5344CB8AC3E}">
        <p14:creationId xmlns:p14="http://schemas.microsoft.com/office/powerpoint/2010/main" val="28295811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B99AD9B-601A-40DC-A4F6-8A1A3F3EAF3C}" type="datetimeFigureOut">
              <a:rPr lang="de-DE" smtClean="0"/>
              <a:t>10.04.2024</a:t>
            </a:fld>
            <a:endParaRPr lang="de-DE"/>
          </a:p>
        </p:txBody>
      </p:sp>
      <p:sp>
        <p:nvSpPr>
          <p:cNvPr id="4" name="Folienbildplatzhalt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7FCFF21-10FF-49CA-8ED7-186649E66DFB}" type="slidenum">
              <a:rPr lang="de-DE" smtClean="0"/>
              <a:t>‹Nr.›</a:t>
            </a:fld>
            <a:endParaRPr lang="de-DE"/>
          </a:p>
        </p:txBody>
      </p:sp>
    </p:spTree>
    <p:extLst>
      <p:ext uri="{BB962C8B-B14F-4D97-AF65-F5344CB8AC3E}">
        <p14:creationId xmlns:p14="http://schemas.microsoft.com/office/powerpoint/2010/main" val="33772077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de-DE"/>
              <a:t>Mastertitelformat bearbeiten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F2192E4-FD36-4C6F-949D-9F89092A720F}" type="datetimeFigureOut">
              <a:rPr lang="de-DE" smtClean="0"/>
              <a:t>10.04.2024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D6A25EF-BFDE-410D-920E-70AB5ABD9FBC}" type="slidenum">
              <a:rPr lang="de-DE" smtClean="0"/>
              <a:t>‹Nr.›</a:t>
            </a:fld>
            <a:endParaRPr lang="de-DE"/>
          </a:p>
        </p:txBody>
      </p:sp>
    </p:spTree>
    <p:extLst>
      <p:ext uri="{BB962C8B-B14F-4D97-AF65-F5344CB8AC3E}">
        <p14:creationId xmlns:p14="http://schemas.microsoft.com/office/powerpoint/2010/main" val="56471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F2192E4-FD36-4C6F-949D-9F89092A720F}" type="datetimeFigureOut">
              <a:rPr lang="de-DE" smtClean="0"/>
              <a:t>10.04.2024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D6A25EF-BFDE-410D-920E-70AB5ABD9FBC}" type="slidenum">
              <a:rPr lang="de-DE" smtClean="0"/>
              <a:t>‹Nr.›</a:t>
            </a:fld>
            <a:endParaRPr lang="de-DE"/>
          </a:p>
        </p:txBody>
      </p:sp>
    </p:spTree>
    <p:extLst>
      <p:ext uri="{BB962C8B-B14F-4D97-AF65-F5344CB8AC3E}">
        <p14:creationId xmlns:p14="http://schemas.microsoft.com/office/powerpoint/2010/main" val="8415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F2192E4-FD36-4C6F-949D-9F89092A720F}" type="datetimeFigureOut">
              <a:rPr lang="de-DE" smtClean="0"/>
              <a:t>10.04.2024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D6A25EF-BFDE-410D-920E-70AB5ABD9FBC}" type="slidenum">
              <a:rPr lang="de-DE" smtClean="0"/>
              <a:t>‹Nr.›</a:t>
            </a:fld>
            <a:endParaRPr lang="de-DE"/>
          </a:p>
        </p:txBody>
      </p:sp>
    </p:spTree>
    <p:extLst>
      <p:ext uri="{BB962C8B-B14F-4D97-AF65-F5344CB8AC3E}">
        <p14:creationId xmlns:p14="http://schemas.microsoft.com/office/powerpoint/2010/main" val="295739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F2192E4-FD36-4C6F-949D-9F89092A720F}" type="datetimeFigureOut">
              <a:rPr lang="de-DE" smtClean="0"/>
              <a:t>10.04.2024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D6A25EF-BFDE-410D-920E-70AB5ABD9FBC}" type="slidenum">
              <a:rPr lang="de-DE" smtClean="0"/>
              <a:t>‹Nr.›</a:t>
            </a:fld>
            <a:endParaRPr lang="de-DE"/>
          </a:p>
        </p:txBody>
      </p:sp>
    </p:spTree>
    <p:extLst>
      <p:ext uri="{BB962C8B-B14F-4D97-AF65-F5344CB8AC3E}">
        <p14:creationId xmlns:p14="http://schemas.microsoft.com/office/powerpoint/2010/main" val="265158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de-DE"/>
              <a:t>Mastertitelformat bearbeiten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F2192E4-FD36-4C6F-949D-9F89092A720F}" type="datetimeFigureOut">
              <a:rPr lang="de-DE" smtClean="0"/>
              <a:t>10.04.2024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D6A25EF-BFDE-410D-920E-70AB5ABD9FBC}" type="slidenum">
              <a:rPr lang="de-DE" smtClean="0"/>
              <a:t>‹Nr.›</a:t>
            </a:fld>
            <a:endParaRPr lang="de-DE"/>
          </a:p>
        </p:txBody>
      </p:sp>
    </p:spTree>
    <p:extLst>
      <p:ext uri="{BB962C8B-B14F-4D97-AF65-F5344CB8AC3E}">
        <p14:creationId xmlns:p14="http://schemas.microsoft.com/office/powerpoint/2010/main" val="238138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F2192E4-FD36-4C6F-949D-9F89092A720F}" type="datetimeFigureOut">
              <a:rPr lang="de-DE" smtClean="0"/>
              <a:t>10.04.2024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D6A25EF-BFDE-410D-920E-70AB5ABD9FBC}" type="slidenum">
              <a:rPr lang="de-DE" smtClean="0"/>
              <a:t>‹Nr.›</a:t>
            </a:fld>
            <a:endParaRPr lang="de-DE"/>
          </a:p>
        </p:txBody>
      </p:sp>
    </p:spTree>
    <p:extLst>
      <p:ext uri="{BB962C8B-B14F-4D97-AF65-F5344CB8AC3E}">
        <p14:creationId xmlns:p14="http://schemas.microsoft.com/office/powerpoint/2010/main" val="411980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de-DE"/>
              <a:t>Mastertitelformat bearbeiten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4" name="Content Placeholder 3"/>
          <p:cNvSpPr>
            <a:spLocks noGrp="1"/>
          </p:cNvSpPr>
          <p:nvPr>
            <p:ph sz="half" idx="2"/>
          </p:nvPr>
        </p:nvSpPr>
        <p:spPr>
          <a:xfrm>
            <a:off x="736456" y="2761381"/>
            <a:ext cx="4523137" cy="40615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6" name="Content Placeholder 5"/>
          <p:cNvSpPr>
            <a:spLocks noGrp="1"/>
          </p:cNvSpPr>
          <p:nvPr>
            <p:ph sz="quarter" idx="4"/>
          </p:nvPr>
        </p:nvSpPr>
        <p:spPr>
          <a:xfrm>
            <a:off x="5412731" y="2761381"/>
            <a:ext cx="4545413" cy="40615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F2192E4-FD36-4C6F-949D-9F89092A720F}" type="datetimeFigureOut">
              <a:rPr lang="de-DE" smtClean="0"/>
              <a:t>10.04.2024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D6A25EF-BFDE-410D-920E-70AB5ABD9FBC}" type="slidenum">
              <a:rPr lang="de-DE" smtClean="0"/>
              <a:t>‹Nr.›</a:t>
            </a:fld>
            <a:endParaRPr lang="de-DE"/>
          </a:p>
        </p:txBody>
      </p:sp>
    </p:spTree>
    <p:extLst>
      <p:ext uri="{BB962C8B-B14F-4D97-AF65-F5344CB8AC3E}">
        <p14:creationId xmlns:p14="http://schemas.microsoft.com/office/powerpoint/2010/main" val="174606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F2192E4-FD36-4C6F-949D-9F89092A720F}" type="datetimeFigureOut">
              <a:rPr lang="de-DE" smtClean="0"/>
              <a:t>10.04.2024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D6A25EF-BFDE-410D-920E-70AB5ABD9FBC}" type="slidenum">
              <a:rPr lang="de-DE" smtClean="0"/>
              <a:t>‹Nr.›</a:t>
            </a:fld>
            <a:endParaRPr lang="de-DE"/>
          </a:p>
        </p:txBody>
      </p:sp>
    </p:spTree>
    <p:extLst>
      <p:ext uri="{BB962C8B-B14F-4D97-AF65-F5344CB8AC3E}">
        <p14:creationId xmlns:p14="http://schemas.microsoft.com/office/powerpoint/2010/main" val="65867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192E4-FD36-4C6F-949D-9F89092A720F}" type="datetimeFigureOut">
              <a:rPr lang="de-DE" smtClean="0"/>
              <a:t>10.04.2024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D6A25EF-BFDE-410D-920E-70AB5ABD9FBC}" type="slidenum">
              <a:rPr lang="de-DE" smtClean="0"/>
              <a:t>‹Nr.›</a:t>
            </a:fld>
            <a:endParaRPr lang="de-DE"/>
          </a:p>
        </p:txBody>
      </p:sp>
    </p:spTree>
    <p:extLst>
      <p:ext uri="{BB962C8B-B14F-4D97-AF65-F5344CB8AC3E}">
        <p14:creationId xmlns:p14="http://schemas.microsoft.com/office/powerpoint/2010/main" val="428399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de-DE"/>
              <a:t>Mastertitelformat bearbeiten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de-DE"/>
              <a:t>Mastertextformat bearbeiten</a:t>
            </a:r>
          </a:p>
        </p:txBody>
      </p:sp>
      <p:sp>
        <p:nvSpPr>
          <p:cNvPr id="5" name="Date Placeholder 4"/>
          <p:cNvSpPr>
            <a:spLocks noGrp="1"/>
          </p:cNvSpPr>
          <p:nvPr>
            <p:ph type="dt" sz="half" idx="10"/>
          </p:nvPr>
        </p:nvSpPr>
        <p:spPr/>
        <p:txBody>
          <a:bodyPr/>
          <a:lstStyle/>
          <a:p>
            <a:fld id="{8F2192E4-FD36-4C6F-949D-9F89092A720F}" type="datetimeFigureOut">
              <a:rPr lang="de-DE" smtClean="0"/>
              <a:t>10.04.2024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D6A25EF-BFDE-410D-920E-70AB5ABD9FBC}" type="slidenum">
              <a:rPr lang="de-DE" smtClean="0"/>
              <a:t>‹Nr.›</a:t>
            </a:fld>
            <a:endParaRPr lang="de-DE"/>
          </a:p>
        </p:txBody>
      </p:sp>
    </p:spTree>
    <p:extLst>
      <p:ext uri="{BB962C8B-B14F-4D97-AF65-F5344CB8AC3E}">
        <p14:creationId xmlns:p14="http://schemas.microsoft.com/office/powerpoint/2010/main" val="1409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de-DE"/>
              <a:t>Mastertitelformat bearbeiten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de-DE"/>
              <a:t>Bild durch Klicken auf Symbol hinzufügen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de-DE"/>
              <a:t>Mastertextformat bearbeiten</a:t>
            </a:r>
          </a:p>
        </p:txBody>
      </p:sp>
      <p:sp>
        <p:nvSpPr>
          <p:cNvPr id="5" name="Date Placeholder 4"/>
          <p:cNvSpPr>
            <a:spLocks noGrp="1"/>
          </p:cNvSpPr>
          <p:nvPr>
            <p:ph type="dt" sz="half" idx="10"/>
          </p:nvPr>
        </p:nvSpPr>
        <p:spPr/>
        <p:txBody>
          <a:bodyPr/>
          <a:lstStyle/>
          <a:p>
            <a:fld id="{8F2192E4-FD36-4C6F-949D-9F89092A720F}" type="datetimeFigureOut">
              <a:rPr lang="de-DE" smtClean="0"/>
              <a:t>10.04.2024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D6A25EF-BFDE-410D-920E-70AB5ABD9FBC}" type="slidenum">
              <a:rPr lang="de-DE" smtClean="0"/>
              <a:t>‹Nr.›</a:t>
            </a:fld>
            <a:endParaRPr lang="de-DE"/>
          </a:p>
        </p:txBody>
      </p:sp>
    </p:spTree>
    <p:extLst>
      <p:ext uri="{BB962C8B-B14F-4D97-AF65-F5344CB8AC3E}">
        <p14:creationId xmlns:p14="http://schemas.microsoft.com/office/powerpoint/2010/main" val="285512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F2192E4-FD36-4C6F-949D-9F89092A720F}" type="datetimeFigureOut">
              <a:rPr lang="de-DE" smtClean="0"/>
              <a:t>10.04.2024</a:t>
            </a:fld>
            <a:endParaRPr lang="de-DE"/>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6D6A25EF-BFDE-410D-920E-70AB5ABD9FBC}" type="slidenum">
              <a:rPr lang="de-DE" smtClean="0"/>
              <a:t>‹Nr.›</a:t>
            </a:fld>
            <a:endParaRPr lang="de-DE"/>
          </a:p>
        </p:txBody>
      </p:sp>
    </p:spTree>
    <p:extLst>
      <p:ext uri="{BB962C8B-B14F-4D97-AF65-F5344CB8AC3E}">
        <p14:creationId xmlns:p14="http://schemas.microsoft.com/office/powerpoint/2010/main" val="939137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mailto:tagespflege-dahme@asb-dalu.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D9A71AD5-D8CE-DD5A-C8CF-3FD176E788B3}"/>
              </a:ext>
            </a:extLst>
          </p:cNvPr>
          <p:cNvSpPr txBox="1"/>
          <p:nvPr/>
        </p:nvSpPr>
        <p:spPr>
          <a:xfrm>
            <a:off x="305346" y="286462"/>
            <a:ext cx="3113989" cy="7180171"/>
          </a:xfrm>
          <a:prstGeom prst="rect">
            <a:avLst/>
          </a:prstGeom>
          <a:noFill/>
        </p:spPr>
        <p:txBody>
          <a:bodyPr wrap="square" rtlCol="0">
            <a:spAutoFit/>
          </a:bodyPr>
          <a:lstStyle/>
          <a:p>
            <a:pPr algn="just">
              <a:lnSpc>
                <a:spcPct val="107000"/>
              </a:lnSpc>
              <a:spcAft>
                <a:spcPts val="701"/>
              </a:spcAft>
            </a:pPr>
            <a:r>
              <a:rPr lang="de-DE" sz="1200" b="1" u="sng"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Information zur Tagespflegeeinrichtung</a:t>
            </a:r>
            <a:endParaRPr lang="de-DE" sz="1200" b="1"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701"/>
              </a:spcAft>
            </a:pPr>
            <a:r>
              <a:rPr lang="de-DE" sz="10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Im Mittelpunkt unserer Tagespflegeeinrichtung steht der pflege- und hilfebedürftige Mensch, der durch eine ambulante Versorgung von Pflegediensten oder durch Angehörige nicht ausreichend in seiner Häuslichkeit betreut werden kann, bei dem aber eine stationäre Unterbringung nicht erforderlich oder gewünscht ist.</a:t>
            </a:r>
            <a:endParaRPr lang="de-DE" sz="10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701"/>
              </a:spcAft>
            </a:pPr>
            <a:r>
              <a:rPr lang="de-DE" sz="1200" b="1" u="sng" dirty="0" smtClean="0">
                <a:solidFill>
                  <a:srgbClr val="FF0000"/>
                </a:solidFill>
                <a:latin typeface="Century Gothic" panose="020B0502020202020204" pitchFamily="34" charset="0"/>
                <a:cs typeface="Times New Roman" panose="02020603050405020304" pitchFamily="18" charset="0"/>
              </a:rPr>
              <a:t>Das</a:t>
            </a:r>
            <a:r>
              <a:rPr lang="de-DE" sz="1200" b="1" u="sng"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 </a:t>
            </a:r>
            <a:r>
              <a:rPr lang="de-DE" sz="1200" b="1" u="sng" dirty="0">
                <a:solidFill>
                  <a:srgbClr val="FF0000"/>
                </a:solidFill>
                <a:latin typeface="Century Gothic" panose="020B0502020202020204" pitchFamily="34" charset="0"/>
                <a:cs typeface="Times New Roman" panose="02020603050405020304" pitchFamily="18" charset="0"/>
              </a:rPr>
              <a:t>bieten</a:t>
            </a:r>
            <a:r>
              <a:rPr lang="de-DE" sz="1200" b="1" u="sng"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 </a:t>
            </a:r>
            <a:r>
              <a:rPr lang="de-DE" sz="1200" b="1" u="sng" dirty="0">
                <a:solidFill>
                  <a:srgbClr val="FF0000"/>
                </a:solidFill>
                <a:latin typeface="Century Gothic" panose="020B0502020202020204" pitchFamily="34" charset="0"/>
                <a:cs typeface="Times New Roman" panose="02020603050405020304" pitchFamily="18" charset="0"/>
              </a:rPr>
              <a:t>wir</a:t>
            </a:r>
            <a:r>
              <a:rPr lang="de-DE" sz="1200" b="1" u="sng"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 </a:t>
            </a:r>
            <a:r>
              <a:rPr lang="de-DE" sz="1200" b="1" u="sng" dirty="0">
                <a:solidFill>
                  <a:srgbClr val="FF0000"/>
                </a:solidFill>
                <a:latin typeface="Century Gothic" panose="020B0502020202020204" pitchFamily="34" charset="0"/>
                <a:cs typeface="Times New Roman" panose="02020603050405020304" pitchFamily="18" charset="0"/>
              </a:rPr>
              <a:t>Ihnen</a:t>
            </a:r>
          </a:p>
          <a:p>
            <a:pPr algn="just">
              <a:lnSpc>
                <a:spcPct val="107000"/>
              </a:lnSpc>
              <a:spcAft>
                <a:spcPts val="701"/>
              </a:spcAft>
            </a:pPr>
            <a:r>
              <a:rPr lang="de-DE" sz="1000" dirty="0">
                <a:latin typeface="Century Gothic" panose="020B0502020202020204" pitchFamily="34" charset="0"/>
                <a:ea typeface="Calibri" panose="020F0502020204030204" pitchFamily="34" charset="0"/>
                <a:cs typeface="Times New Roman" panose="02020603050405020304" pitchFamily="18" charset="0"/>
              </a:rPr>
              <a:t>3 ausgewogene Mahlzeiten am Tag</a:t>
            </a:r>
          </a:p>
          <a:p>
            <a:pPr algn="just">
              <a:lnSpc>
                <a:spcPct val="107000"/>
              </a:lnSpc>
              <a:spcAft>
                <a:spcPts val="701"/>
              </a:spcAft>
            </a:pPr>
            <a:r>
              <a:rPr lang="de-DE" sz="1000" dirty="0">
                <a:latin typeface="Century Gothic" panose="020B0502020202020204" pitchFamily="34" charset="0"/>
                <a:ea typeface="Calibri" panose="020F0502020204030204" pitchFamily="34" charset="0"/>
                <a:cs typeface="Times New Roman" panose="02020603050405020304" pitchFamily="18" charset="0"/>
              </a:rPr>
              <a:t>Kochen und backen </a:t>
            </a:r>
            <a:r>
              <a:rPr lang="de-DE" sz="1000" dirty="0" smtClean="0">
                <a:latin typeface="Century Gothic" panose="020B0502020202020204" pitchFamily="34" charset="0"/>
                <a:ea typeface="Calibri" panose="020F0502020204030204" pitchFamily="34" charset="0"/>
                <a:cs typeface="Times New Roman" panose="02020603050405020304" pitchFamily="18" charset="0"/>
              </a:rPr>
              <a:t>gemeinsam </a:t>
            </a:r>
            <a:r>
              <a:rPr lang="de-DE" sz="1000" dirty="0">
                <a:latin typeface="Century Gothic" panose="020B0502020202020204" pitchFamily="34" charset="0"/>
                <a:ea typeface="Calibri" panose="020F0502020204030204" pitchFamily="34" charset="0"/>
                <a:cs typeface="Times New Roman" panose="02020603050405020304" pitchFamily="18" charset="0"/>
              </a:rPr>
              <a:t>mit unseren Tagesgästen</a:t>
            </a:r>
          </a:p>
          <a:p>
            <a:pPr algn="just">
              <a:lnSpc>
                <a:spcPct val="107000"/>
              </a:lnSpc>
              <a:spcAft>
                <a:spcPts val="701"/>
              </a:spcAft>
            </a:pPr>
            <a:r>
              <a:rPr lang="de-DE" sz="1000" dirty="0">
                <a:latin typeface="Century Gothic" panose="020B0502020202020204" pitchFamily="34" charset="0"/>
                <a:ea typeface="Calibri" panose="020F0502020204030204" pitchFamily="34" charset="0"/>
                <a:cs typeface="Times New Roman" panose="02020603050405020304" pitchFamily="18" charset="0"/>
              </a:rPr>
              <a:t>I</a:t>
            </a:r>
            <a:r>
              <a:rPr lang="de-DE" sz="1000" dirty="0" smtClean="0">
                <a:latin typeface="Century Gothic" panose="020B0502020202020204" pitchFamily="34" charset="0"/>
                <a:ea typeface="Calibri" panose="020F0502020204030204" pitchFamily="34" charset="0"/>
                <a:cs typeface="Times New Roman" panose="02020603050405020304" pitchFamily="18" charset="0"/>
              </a:rPr>
              <a:t>ntensive </a:t>
            </a:r>
            <a:r>
              <a:rPr lang="de-DE" sz="1000" dirty="0">
                <a:latin typeface="Century Gothic" panose="020B0502020202020204" pitchFamily="34" charset="0"/>
                <a:ea typeface="Calibri" panose="020F0502020204030204" pitchFamily="34" charset="0"/>
                <a:cs typeface="Times New Roman" panose="02020603050405020304" pitchFamily="18" charset="0"/>
              </a:rPr>
              <a:t>Betreuungsangebote für den Erhalt bzw. Verbesserung der alltagspraktischen </a:t>
            </a:r>
            <a:r>
              <a:rPr lang="de-DE" sz="1000" dirty="0" smtClean="0">
                <a:latin typeface="Century Gothic" panose="020B0502020202020204" pitchFamily="34" charset="0"/>
                <a:ea typeface="Calibri" panose="020F0502020204030204" pitchFamily="34" charset="0"/>
                <a:cs typeface="Times New Roman" panose="02020603050405020304" pitchFamily="18" charset="0"/>
              </a:rPr>
              <a:t>Fähigkeiten sowie spezielle </a:t>
            </a:r>
            <a:r>
              <a:rPr lang="de-DE" sz="1000" dirty="0">
                <a:latin typeface="Century Gothic" panose="020B0502020202020204" pitchFamily="34" charset="0"/>
                <a:ea typeface="Calibri" panose="020F0502020204030204" pitchFamily="34" charset="0"/>
                <a:cs typeface="Times New Roman" panose="02020603050405020304" pitchFamily="18" charset="0"/>
              </a:rPr>
              <a:t>Angebote für Menschen mit Demenz</a:t>
            </a:r>
          </a:p>
          <a:p>
            <a:pPr algn="just">
              <a:lnSpc>
                <a:spcPct val="107000"/>
              </a:lnSpc>
              <a:spcAft>
                <a:spcPts val="701"/>
              </a:spcAft>
            </a:pPr>
            <a:r>
              <a:rPr lang="de-DE" sz="1000" dirty="0" smtClean="0">
                <a:latin typeface="Century Gothic" panose="020B0502020202020204" pitchFamily="34" charset="0"/>
                <a:ea typeface="Calibri" panose="020F0502020204030204" pitchFamily="34" charset="0"/>
                <a:cs typeface="Times New Roman" panose="02020603050405020304" pitchFamily="18" charset="0"/>
              </a:rPr>
              <a:t>Seniorengerechter </a:t>
            </a:r>
            <a:r>
              <a:rPr lang="de-DE" sz="1000" dirty="0">
                <a:latin typeface="Century Gothic" panose="020B0502020202020204" pitchFamily="34" charset="0"/>
                <a:ea typeface="Calibri" panose="020F0502020204030204" pitchFamily="34" charset="0"/>
                <a:cs typeface="Times New Roman" panose="02020603050405020304" pitchFamily="18" charset="0"/>
              </a:rPr>
              <a:t>Sport, damit Sie körperlich fit    bleiben</a:t>
            </a:r>
          </a:p>
          <a:p>
            <a:pPr algn="just">
              <a:lnSpc>
                <a:spcPct val="107000"/>
              </a:lnSpc>
              <a:spcAft>
                <a:spcPts val="701"/>
              </a:spcAft>
            </a:pPr>
            <a:r>
              <a:rPr lang="de-DE" sz="1000" dirty="0">
                <a:latin typeface="Century Gothic" panose="020B0502020202020204" pitchFamily="34" charset="0"/>
                <a:ea typeface="Calibri" panose="020F0502020204030204" pitchFamily="34" charset="0"/>
                <a:cs typeface="Times New Roman" panose="02020603050405020304" pitchFamily="18" charset="0"/>
              </a:rPr>
              <a:t>H</a:t>
            </a:r>
            <a:r>
              <a:rPr lang="de-DE" sz="1000" dirty="0" smtClean="0">
                <a:latin typeface="Century Gothic" panose="020B0502020202020204" pitchFamily="34" charset="0"/>
                <a:ea typeface="Calibri" panose="020F0502020204030204" pitchFamily="34" charset="0"/>
                <a:cs typeface="Times New Roman" panose="02020603050405020304" pitchFamily="18" charset="0"/>
              </a:rPr>
              <a:t>auseigener </a:t>
            </a:r>
            <a:r>
              <a:rPr lang="de-DE" sz="1000" dirty="0">
                <a:latin typeface="Century Gothic" panose="020B0502020202020204" pitchFamily="34" charset="0"/>
                <a:ea typeface="Calibri" panose="020F0502020204030204" pitchFamily="34" charset="0"/>
                <a:cs typeface="Times New Roman" panose="02020603050405020304" pitchFamily="18" charset="0"/>
              </a:rPr>
              <a:t>Fahrdienst </a:t>
            </a:r>
            <a:r>
              <a:rPr lang="de-DE" sz="1000" dirty="0" smtClean="0">
                <a:latin typeface="Century Gothic" panose="020B0502020202020204" pitchFamily="34" charset="0"/>
                <a:ea typeface="Calibri" panose="020F0502020204030204" pitchFamily="34" charset="0"/>
                <a:cs typeface="Times New Roman" panose="02020603050405020304" pitchFamily="18" charset="0"/>
              </a:rPr>
              <a:t>des ASB OV Luckau/ Dahme e.V. </a:t>
            </a:r>
            <a:r>
              <a:rPr lang="de-DE" sz="1000" dirty="0">
                <a:latin typeface="Century Gothic" panose="020B0502020202020204" pitchFamily="34" charset="0"/>
                <a:ea typeface="Calibri" panose="020F0502020204030204" pitchFamily="34" charset="0"/>
                <a:cs typeface="Times New Roman" panose="02020603050405020304" pitchFamily="18" charset="0"/>
              </a:rPr>
              <a:t>für die Beförderung von Zuhause und zurück</a:t>
            </a:r>
          </a:p>
          <a:p>
            <a:pPr algn="just">
              <a:lnSpc>
                <a:spcPct val="107000"/>
              </a:lnSpc>
              <a:spcAft>
                <a:spcPts val="701"/>
              </a:spcAft>
            </a:pPr>
            <a:r>
              <a:rPr lang="de-DE" sz="1000" dirty="0" smtClean="0">
                <a:latin typeface="Century Gothic" panose="020B0502020202020204" pitchFamily="34" charset="0"/>
                <a:ea typeface="Calibri" panose="020F0502020204030204" pitchFamily="34" charset="0"/>
                <a:cs typeface="Times New Roman" panose="02020603050405020304" pitchFamily="18" charset="0"/>
              </a:rPr>
              <a:t>Externe Dienstleistungen wie </a:t>
            </a:r>
            <a:r>
              <a:rPr lang="de-DE" sz="1000" dirty="0">
                <a:latin typeface="Century Gothic" panose="020B0502020202020204" pitchFamily="34" charset="0"/>
                <a:ea typeface="Calibri" panose="020F0502020204030204" pitchFamily="34" charset="0"/>
                <a:cs typeface="Times New Roman" panose="02020603050405020304" pitchFamily="18" charset="0"/>
              </a:rPr>
              <a:t>Fußpflege und Friseur können Sie in unserer Einrichtung nutzen</a:t>
            </a:r>
          </a:p>
          <a:p>
            <a:pPr algn="just">
              <a:lnSpc>
                <a:spcPct val="107000"/>
              </a:lnSpc>
              <a:spcAft>
                <a:spcPts val="701"/>
              </a:spcAft>
            </a:pPr>
            <a:r>
              <a:rPr lang="de-DE" sz="1000" dirty="0" smtClean="0">
                <a:latin typeface="Century Gothic" panose="020B0502020202020204" pitchFamily="34" charset="0"/>
                <a:ea typeface="Calibri" panose="020F0502020204030204" pitchFamily="34" charset="0"/>
                <a:cs typeface="Times New Roman" panose="02020603050405020304" pitchFamily="18" charset="0"/>
              </a:rPr>
              <a:t>Ergo-und physiotherapeutische Leistungen sind </a:t>
            </a:r>
            <a:r>
              <a:rPr lang="de-DE" sz="1000" dirty="0">
                <a:latin typeface="Century Gothic" panose="020B0502020202020204" pitchFamily="34" charset="0"/>
                <a:ea typeface="Calibri" panose="020F0502020204030204" pitchFamily="34" charset="0"/>
                <a:cs typeface="Times New Roman" panose="02020603050405020304" pitchFamily="18" charset="0"/>
              </a:rPr>
              <a:t>in unseren Räumen </a:t>
            </a:r>
            <a:r>
              <a:rPr lang="de-DE" sz="1000" dirty="0" smtClean="0">
                <a:latin typeface="Century Gothic" panose="020B0502020202020204" pitchFamily="34" charset="0"/>
                <a:ea typeface="Calibri" panose="020F0502020204030204" pitchFamily="34" charset="0"/>
                <a:cs typeface="Times New Roman" panose="02020603050405020304" pitchFamily="18" charset="0"/>
              </a:rPr>
              <a:t>möglich</a:t>
            </a:r>
            <a:endParaRPr lang="de-DE" sz="10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701"/>
              </a:spcAft>
            </a:pPr>
            <a:r>
              <a:rPr lang="de-DE" sz="1000" dirty="0">
                <a:latin typeface="Century Gothic" panose="020B0502020202020204" pitchFamily="34" charset="0"/>
                <a:ea typeface="Calibri" panose="020F0502020204030204" pitchFamily="34" charset="0"/>
                <a:cs typeface="Times New Roman" panose="02020603050405020304" pitchFamily="18" charset="0"/>
              </a:rPr>
              <a:t>1 bis 2x im Quartal orthopädische Sprechstunde</a:t>
            </a:r>
          </a:p>
          <a:p>
            <a:pPr algn="just">
              <a:lnSpc>
                <a:spcPct val="107000"/>
              </a:lnSpc>
              <a:spcAft>
                <a:spcPts val="701"/>
              </a:spcAft>
            </a:pPr>
            <a:r>
              <a:rPr lang="de-DE" sz="1000" dirty="0">
                <a:latin typeface="Century Gothic" panose="020B0502020202020204" pitchFamily="34" charset="0"/>
                <a:ea typeface="Calibri" panose="020F0502020204030204" pitchFamily="34" charset="0"/>
                <a:cs typeface="Times New Roman" panose="02020603050405020304" pitchFamily="18" charset="0"/>
              </a:rPr>
              <a:t>1x im Monat evangelischer Gottesdienst</a:t>
            </a:r>
          </a:p>
          <a:p>
            <a:r>
              <a:rPr lang="de-DE" sz="1200" b="1" u="sng" dirty="0" smtClean="0">
                <a:solidFill>
                  <a:srgbClr val="FF0000"/>
                </a:solidFill>
                <a:latin typeface="Century Gothic" panose="020B0502020202020204" pitchFamily="34" charset="0"/>
                <a:cs typeface="Times New Roman" panose="02020603050405020304" pitchFamily="18" charset="0"/>
              </a:rPr>
              <a:t>Wo sind wir?</a:t>
            </a:r>
          </a:p>
          <a:p>
            <a:endParaRPr lang="de-DE" sz="1200" b="1" u="sng" dirty="0">
              <a:solidFill>
                <a:srgbClr val="FF0000"/>
              </a:solidFill>
              <a:latin typeface="Century Gothic" panose="020B0502020202020204" pitchFamily="34" charset="0"/>
              <a:cs typeface="Times New Roman" panose="02020603050405020304" pitchFamily="18" charset="0"/>
            </a:endParaRPr>
          </a:p>
          <a:p>
            <a:r>
              <a:rPr lang="de-DE" sz="1000" dirty="0" smtClean="0">
                <a:latin typeface="Century Gothic" panose="020B0502020202020204" pitchFamily="34" charset="0"/>
                <a:cs typeface="Times New Roman" panose="02020603050405020304" pitchFamily="18" charset="0"/>
              </a:rPr>
              <a:t>Sie finden uns von Montag bis Freitag in der Zeit von 07:30- 15:30 Uhr im historischen Ambiente des Mehrgenerationenparks im „Viktoriastift“ in Dahme</a:t>
            </a:r>
            <a:endParaRPr lang="de-DE" sz="1000" b="1" u="sng" dirty="0">
              <a:latin typeface="Century Gothic" panose="020B0502020202020204" pitchFamily="34" charset="0"/>
              <a:cs typeface="Times New Roman" panose="02020603050405020304" pitchFamily="18" charset="0"/>
            </a:endParaRPr>
          </a:p>
          <a:p>
            <a:endParaRPr lang="de-DE" sz="1200" b="1" u="sng" dirty="0">
              <a:solidFill>
                <a:srgbClr val="FF0000"/>
              </a:solidFill>
              <a:latin typeface="Century Gothic" panose="020B050202020202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D66AF010-F6D8-6441-4495-66CDD7D94107}"/>
              </a:ext>
            </a:extLst>
          </p:cNvPr>
          <p:cNvPicPr>
            <a:picLocks noChangeAspect="1"/>
          </p:cNvPicPr>
          <p:nvPr/>
        </p:nvPicPr>
        <p:blipFill>
          <a:blip r:embed="rId2"/>
          <a:stretch>
            <a:fillRect/>
          </a:stretch>
        </p:blipFill>
        <p:spPr>
          <a:xfrm>
            <a:off x="4185380" y="2372605"/>
            <a:ext cx="1218973" cy="1625297"/>
          </a:xfrm>
          <a:prstGeom prst="rect">
            <a:avLst/>
          </a:prstGeom>
        </p:spPr>
      </p:pic>
      <p:pic>
        <p:nvPicPr>
          <p:cNvPr id="13" name="Grafik 12">
            <a:extLst>
              <a:ext uri="{FF2B5EF4-FFF2-40B4-BE49-F238E27FC236}">
                <a16:creationId xmlns:a16="http://schemas.microsoft.com/office/drawing/2014/main" id="{548539F3-1750-7537-C974-E19E546E4CEC}"/>
              </a:ext>
            </a:extLst>
          </p:cNvPr>
          <p:cNvPicPr>
            <a:picLocks noChangeAspect="1"/>
          </p:cNvPicPr>
          <p:nvPr/>
        </p:nvPicPr>
        <p:blipFill>
          <a:blip r:embed="rId3"/>
          <a:stretch>
            <a:fillRect/>
          </a:stretch>
        </p:blipFill>
        <p:spPr>
          <a:xfrm>
            <a:off x="5755598" y="2393989"/>
            <a:ext cx="1165508" cy="1603913"/>
          </a:xfrm>
          <a:prstGeom prst="rect">
            <a:avLst/>
          </a:prstGeom>
        </p:spPr>
      </p:pic>
      <p:sp>
        <p:nvSpPr>
          <p:cNvPr id="9" name="Textfeld 8">
            <a:extLst>
              <a:ext uri="{FF2B5EF4-FFF2-40B4-BE49-F238E27FC236}">
                <a16:creationId xmlns:a16="http://schemas.microsoft.com/office/drawing/2014/main" id="{5B4D4DD1-400C-62FD-2FB5-7B1C91C5B33D}"/>
              </a:ext>
            </a:extLst>
          </p:cNvPr>
          <p:cNvSpPr txBox="1"/>
          <p:nvPr/>
        </p:nvSpPr>
        <p:spPr>
          <a:xfrm>
            <a:off x="3960254" y="286462"/>
            <a:ext cx="2949715" cy="2636684"/>
          </a:xfrm>
          <a:prstGeom prst="rect">
            <a:avLst/>
          </a:prstGeom>
          <a:noFill/>
        </p:spPr>
        <p:txBody>
          <a:bodyPr wrap="square" rtlCol="0">
            <a:spAutoFit/>
          </a:bodyPr>
          <a:lstStyle/>
          <a:p>
            <a:pPr>
              <a:lnSpc>
                <a:spcPct val="107000"/>
              </a:lnSpc>
              <a:spcAft>
                <a:spcPts val="701"/>
              </a:spcAft>
            </a:pPr>
            <a:r>
              <a:rPr lang="de-DE" sz="1200" b="1" u="sng" dirty="0">
                <a:solidFill>
                  <a:srgbClr val="FF0000"/>
                </a:solidFill>
                <a:latin typeface="Century Gothic" panose="020B0502020202020204" pitchFamily="34" charset="0"/>
                <a:cs typeface="Times New Roman" panose="02020603050405020304" pitchFamily="18" charset="0"/>
              </a:rPr>
              <a:t>Warum sollten Sie zu uns kommen?</a:t>
            </a:r>
          </a:p>
          <a:p>
            <a:pPr algn="just">
              <a:lnSpc>
                <a:spcPct val="107000"/>
              </a:lnSpc>
              <a:spcAft>
                <a:spcPts val="701"/>
              </a:spcAft>
            </a:pPr>
            <a:r>
              <a:rPr lang="de-DE" sz="1000" dirty="0">
                <a:latin typeface="Century Gothic" panose="020B0502020202020204" pitchFamily="34" charset="0"/>
                <a:cs typeface="Times New Roman" panose="02020603050405020304" pitchFamily="18" charset="0"/>
              </a:rPr>
              <a:t>W</a:t>
            </a:r>
            <a:r>
              <a:rPr lang="de-DE" sz="1000" dirty="0" smtClean="0">
                <a:latin typeface="Century Gothic" panose="020B0502020202020204" pitchFamily="34" charset="0"/>
                <a:cs typeface="Times New Roman" panose="02020603050405020304" pitchFamily="18" charset="0"/>
              </a:rPr>
              <a:t>ir </a:t>
            </a:r>
            <a:r>
              <a:rPr lang="de-DE" sz="1000" dirty="0">
                <a:latin typeface="Century Gothic" panose="020B0502020202020204" pitchFamily="34" charset="0"/>
                <a:cs typeface="Times New Roman" panose="02020603050405020304" pitchFamily="18" charset="0"/>
              </a:rPr>
              <a:t>geben Ihnen eine geregelte Tagesstruktur und unterstützen Sie bei der Pflege durch qualifizierte Fachkräfte und Betreuungsassistenten</a:t>
            </a:r>
          </a:p>
          <a:p>
            <a:pPr algn="just">
              <a:lnSpc>
                <a:spcPct val="107000"/>
              </a:lnSpc>
              <a:spcAft>
                <a:spcPts val="701"/>
              </a:spcAft>
            </a:pPr>
            <a:r>
              <a:rPr lang="de-DE" sz="1000" dirty="0">
                <a:latin typeface="Century Gothic" panose="020B0502020202020204" pitchFamily="34" charset="0"/>
                <a:cs typeface="Times New Roman" panose="02020603050405020304" pitchFamily="18" charset="0"/>
              </a:rPr>
              <a:t>Sie entlasten Ihre Angehörigen</a:t>
            </a:r>
          </a:p>
          <a:p>
            <a:pPr algn="just">
              <a:lnSpc>
                <a:spcPct val="107000"/>
              </a:lnSpc>
              <a:spcAft>
                <a:spcPts val="701"/>
              </a:spcAft>
            </a:pPr>
            <a:r>
              <a:rPr lang="de-DE" sz="1000" dirty="0">
                <a:latin typeface="Century Gothic" panose="020B0502020202020204" pitchFamily="34" charset="0"/>
                <a:cs typeface="Times New Roman" panose="02020603050405020304" pitchFamily="18" charset="0"/>
              </a:rPr>
              <a:t>Sie knüpfen neue Kontakte und sind nicht allein</a:t>
            </a:r>
          </a:p>
          <a:p>
            <a:pPr marL="150368" indent="-150368" algn="just">
              <a:lnSpc>
                <a:spcPct val="107000"/>
              </a:lnSpc>
              <a:spcAft>
                <a:spcPts val="701"/>
              </a:spcAft>
              <a:buFont typeface="Symbol" panose="05050102010706020507" pitchFamily="18" charset="2"/>
              <a:buChar char="-"/>
            </a:pPr>
            <a:endParaRPr lang="de-DE" sz="876" dirty="0">
              <a:latin typeface="Century Gothic" panose="020B0502020202020204" pitchFamily="34" charset="0"/>
              <a:cs typeface="Times New Roman" panose="02020603050405020304" pitchFamily="18" charset="0"/>
            </a:endParaRPr>
          </a:p>
          <a:p>
            <a:pPr marL="150368" indent="-150368" algn="just">
              <a:lnSpc>
                <a:spcPct val="107000"/>
              </a:lnSpc>
              <a:spcAft>
                <a:spcPts val="701"/>
              </a:spcAft>
              <a:buFont typeface="Symbol" panose="05050102010706020507" pitchFamily="18" charset="2"/>
              <a:buChar char="-"/>
            </a:pPr>
            <a:endParaRPr lang="de-DE" sz="876" dirty="0">
              <a:latin typeface="Century Gothic" panose="020B0502020202020204" pitchFamily="34" charset="0"/>
              <a:cs typeface="Times New Roman" panose="02020603050405020304" pitchFamily="18" charset="0"/>
            </a:endParaRPr>
          </a:p>
          <a:p>
            <a:pPr marL="150368" indent="-150368" algn="just">
              <a:lnSpc>
                <a:spcPct val="107000"/>
              </a:lnSpc>
              <a:spcAft>
                <a:spcPts val="701"/>
              </a:spcAft>
              <a:buFont typeface="Symbol" panose="05050102010706020507" pitchFamily="18" charset="2"/>
              <a:buChar char="-"/>
            </a:pPr>
            <a:endParaRPr lang="de-DE" sz="876" dirty="0">
              <a:latin typeface="Century Gothic" panose="020B0502020202020204" pitchFamily="34" charset="0"/>
              <a:cs typeface="Times New Roman" panose="02020603050405020304" pitchFamily="18" charset="0"/>
            </a:endParaRPr>
          </a:p>
          <a:p>
            <a:pPr algn="just">
              <a:lnSpc>
                <a:spcPct val="107000"/>
              </a:lnSpc>
              <a:spcAft>
                <a:spcPts val="701"/>
              </a:spcAft>
            </a:pPr>
            <a:endParaRPr lang="de-DE" sz="876" dirty="0">
              <a:latin typeface="Century Gothic" panose="020B0502020202020204" pitchFamily="34" charset="0"/>
              <a:cs typeface="Times New Roman" panose="02020603050405020304" pitchFamily="18" charset="0"/>
            </a:endParaRPr>
          </a:p>
        </p:txBody>
      </p:sp>
      <p:sp>
        <p:nvSpPr>
          <p:cNvPr id="14" name="Textfeld 13">
            <a:extLst>
              <a:ext uri="{FF2B5EF4-FFF2-40B4-BE49-F238E27FC236}">
                <a16:creationId xmlns:a16="http://schemas.microsoft.com/office/drawing/2014/main" id="{5D89D5B7-D195-B730-7892-24A88B6696C5}"/>
              </a:ext>
            </a:extLst>
          </p:cNvPr>
          <p:cNvSpPr txBox="1"/>
          <p:nvPr/>
        </p:nvSpPr>
        <p:spPr>
          <a:xfrm>
            <a:off x="4121770" y="4206668"/>
            <a:ext cx="2949716" cy="477375"/>
          </a:xfrm>
          <a:prstGeom prst="rect">
            <a:avLst/>
          </a:prstGeom>
          <a:noFill/>
        </p:spPr>
        <p:txBody>
          <a:bodyPr wrap="square" rtlCol="0">
            <a:spAutoFit/>
          </a:bodyPr>
          <a:lstStyle/>
          <a:p>
            <a:pPr algn="ctr">
              <a:lnSpc>
                <a:spcPct val="107000"/>
              </a:lnSpc>
              <a:spcAft>
                <a:spcPts val="701"/>
              </a:spcAft>
            </a:pPr>
            <a:r>
              <a:rPr lang="de-DE" sz="12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„Lass Dir helfen-es gibt Menschen, die Dir Gutes wollen.“</a:t>
            </a:r>
            <a:endParaRPr lang="de-DE"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Grafik 14">
            <a:extLst>
              <a:ext uri="{FF2B5EF4-FFF2-40B4-BE49-F238E27FC236}">
                <a16:creationId xmlns:a16="http://schemas.microsoft.com/office/drawing/2014/main" id="{F3AD576C-7F2D-39FE-977E-9688B088EB49}"/>
              </a:ext>
            </a:extLst>
          </p:cNvPr>
          <p:cNvPicPr>
            <a:picLocks noChangeAspect="1"/>
          </p:cNvPicPr>
          <p:nvPr/>
        </p:nvPicPr>
        <p:blipFill>
          <a:blip r:embed="rId4"/>
          <a:stretch>
            <a:fillRect/>
          </a:stretch>
        </p:blipFill>
        <p:spPr>
          <a:xfrm>
            <a:off x="4186801" y="4812137"/>
            <a:ext cx="1272436" cy="1561139"/>
          </a:xfrm>
          <a:prstGeom prst="rect">
            <a:avLst/>
          </a:prstGeom>
        </p:spPr>
      </p:pic>
      <p:pic>
        <p:nvPicPr>
          <p:cNvPr id="16" name="Grafik 15">
            <a:extLst>
              <a:ext uri="{FF2B5EF4-FFF2-40B4-BE49-F238E27FC236}">
                <a16:creationId xmlns:a16="http://schemas.microsoft.com/office/drawing/2014/main" id="{540D6C79-2AE3-5B75-A309-644B77423FA8}"/>
              </a:ext>
            </a:extLst>
          </p:cNvPr>
          <p:cNvPicPr>
            <a:picLocks noChangeAspect="1"/>
          </p:cNvPicPr>
          <p:nvPr/>
        </p:nvPicPr>
        <p:blipFill>
          <a:blip r:embed="rId5"/>
          <a:stretch>
            <a:fillRect/>
          </a:stretch>
        </p:blipFill>
        <p:spPr>
          <a:xfrm>
            <a:off x="5744461" y="4788756"/>
            <a:ext cx="1165508" cy="1555796"/>
          </a:xfrm>
          <a:prstGeom prst="rect">
            <a:avLst/>
          </a:prstGeom>
        </p:spPr>
      </p:pic>
      <p:sp>
        <p:nvSpPr>
          <p:cNvPr id="17" name="Textfeld 16">
            <a:extLst>
              <a:ext uri="{FF2B5EF4-FFF2-40B4-BE49-F238E27FC236}">
                <a16:creationId xmlns:a16="http://schemas.microsoft.com/office/drawing/2014/main" id="{B6475CD4-F62B-B294-D5E4-A44427DD20EB}"/>
              </a:ext>
            </a:extLst>
          </p:cNvPr>
          <p:cNvSpPr txBox="1"/>
          <p:nvPr/>
        </p:nvSpPr>
        <p:spPr>
          <a:xfrm>
            <a:off x="3999940" y="6732165"/>
            <a:ext cx="2949716" cy="461665"/>
          </a:xfrm>
          <a:prstGeom prst="rect">
            <a:avLst/>
          </a:prstGeom>
          <a:noFill/>
        </p:spPr>
        <p:txBody>
          <a:bodyPr wrap="square" rtlCol="0">
            <a:spAutoFit/>
          </a:bodyPr>
          <a:lstStyle/>
          <a:p>
            <a:pPr algn="ctr"/>
            <a:r>
              <a:rPr lang="de-DE" sz="12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„Ein Tag, an dem man nicht </a:t>
            </a:r>
            <a:r>
              <a:rPr lang="de-DE" sz="1200" b="1"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gelacht     hat</a:t>
            </a:r>
            <a:r>
              <a:rPr lang="de-DE" sz="12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 ist ein verlorener Tag.“ </a:t>
            </a:r>
            <a:r>
              <a:rPr lang="de-DE" sz="701"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Charlie </a:t>
            </a:r>
            <a:r>
              <a:rPr lang="de-DE" sz="701" b="1"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Chaplin </a:t>
            </a:r>
            <a:endParaRPr lang="de-DE" sz="701" dirty="0"/>
          </a:p>
        </p:txBody>
      </p:sp>
      <p:sp>
        <p:nvSpPr>
          <p:cNvPr id="19" name="Textfeld 18">
            <a:extLst>
              <a:ext uri="{FF2B5EF4-FFF2-40B4-BE49-F238E27FC236}">
                <a16:creationId xmlns:a16="http://schemas.microsoft.com/office/drawing/2014/main" id="{8488B3A9-6783-602C-824E-81508C54DB66}"/>
              </a:ext>
            </a:extLst>
          </p:cNvPr>
          <p:cNvSpPr txBox="1"/>
          <p:nvPr/>
        </p:nvSpPr>
        <p:spPr>
          <a:xfrm>
            <a:off x="7335183" y="286462"/>
            <a:ext cx="2949715" cy="2676245"/>
          </a:xfrm>
          <a:prstGeom prst="rect">
            <a:avLst/>
          </a:prstGeom>
          <a:noFill/>
        </p:spPr>
        <p:txBody>
          <a:bodyPr wrap="square" rtlCol="0">
            <a:spAutoFit/>
          </a:bodyPr>
          <a:lstStyle/>
          <a:p>
            <a:pPr>
              <a:lnSpc>
                <a:spcPct val="107000"/>
              </a:lnSpc>
              <a:spcAft>
                <a:spcPts val="800"/>
              </a:spcAft>
            </a:pPr>
            <a:r>
              <a:rPr lang="de-DE" sz="1200" b="1" u="sng"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Leistungen der Pflegekassen</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000" dirty="0">
                <a:effectLst/>
                <a:latin typeface="Century Gothic" panose="020B0502020202020204" pitchFamily="34" charset="0"/>
                <a:ea typeface="Calibri" panose="020F0502020204030204" pitchFamily="34" charset="0"/>
                <a:cs typeface="Times New Roman" panose="02020603050405020304" pitchFamily="18" charset="0"/>
              </a:rPr>
              <a:t>Die Kosten für die Betreuungs- und Pflegeleistungen werden von den Pflegekassen </a:t>
            </a:r>
            <a:r>
              <a:rPr lang="de-DE" sz="1000" dirty="0" smtClean="0">
                <a:effectLst/>
                <a:latin typeface="Century Gothic" panose="020B0502020202020204" pitchFamily="34" charset="0"/>
                <a:ea typeface="Calibri" panose="020F0502020204030204" pitchFamily="34" charset="0"/>
                <a:cs typeface="Times New Roman" panose="02020603050405020304" pitchFamily="18" charset="0"/>
              </a:rPr>
              <a:t>ab </a:t>
            </a:r>
            <a:r>
              <a:rPr lang="de-DE" sz="1000" dirty="0">
                <a:effectLst/>
                <a:latin typeface="Century Gothic" panose="020B0502020202020204" pitchFamily="34" charset="0"/>
                <a:ea typeface="Calibri" panose="020F0502020204030204" pitchFamily="34" charset="0"/>
                <a:cs typeface="Times New Roman" panose="02020603050405020304" pitchFamily="18" charset="0"/>
              </a:rPr>
              <a:t>Pflegegrad </a:t>
            </a:r>
            <a:r>
              <a:rPr lang="de-DE" sz="1000" dirty="0" smtClean="0">
                <a:effectLst/>
                <a:latin typeface="Century Gothic" panose="020B0502020202020204" pitchFamily="34" charset="0"/>
                <a:ea typeface="Calibri" panose="020F0502020204030204" pitchFamily="34" charset="0"/>
                <a:cs typeface="Times New Roman" panose="02020603050405020304" pitchFamily="18" charset="0"/>
              </a:rPr>
              <a:t>2 übernommen.</a:t>
            </a:r>
            <a:endParaRPr lang="de-DE"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000" dirty="0">
                <a:effectLst/>
                <a:latin typeface="Century Gothic" panose="020B0502020202020204" pitchFamily="34" charset="0"/>
                <a:ea typeface="Calibri" panose="020F0502020204030204" pitchFamily="34" charset="0"/>
                <a:cs typeface="Times New Roman" panose="02020603050405020304" pitchFamily="18" charset="0"/>
              </a:rPr>
              <a:t>Dies gilt auch, wenn zeitgleich ambulante Leistungen und Pflegegeld abgerufen werden.</a:t>
            </a:r>
          </a:p>
          <a:p>
            <a:pPr algn="just">
              <a:lnSpc>
                <a:spcPct val="107000"/>
              </a:lnSpc>
              <a:spcAft>
                <a:spcPts val="800"/>
              </a:spcAft>
            </a:pPr>
            <a:r>
              <a:rPr lang="de-DE" sz="1000" dirty="0">
                <a:effectLst/>
                <a:latin typeface="Century Gothic" panose="020B0502020202020204" pitchFamily="34" charset="0"/>
                <a:ea typeface="Calibri" panose="020F0502020204030204" pitchFamily="34" charset="0"/>
                <a:cs typeface="Times New Roman" panose="02020603050405020304" pitchFamily="18" charset="0"/>
              </a:rPr>
              <a:t>Auch die Kosten für die Beförderung von Zuhause und zurück werden von den Pflegekassen zum großen Teil übernommen.</a:t>
            </a:r>
          </a:p>
          <a:p>
            <a:pPr algn="just">
              <a:lnSpc>
                <a:spcPct val="107000"/>
              </a:lnSpc>
              <a:spcAft>
                <a:spcPts val="800"/>
              </a:spcAft>
            </a:pPr>
            <a:r>
              <a:rPr lang="de-DE" sz="1000" dirty="0">
                <a:effectLst/>
                <a:latin typeface="Century Gothic" panose="020B0502020202020204" pitchFamily="34" charset="0"/>
                <a:ea typeface="Calibri" panose="020F0502020204030204" pitchFamily="34" charset="0"/>
                <a:cs typeface="Times New Roman" panose="02020603050405020304" pitchFamily="18" charset="0"/>
              </a:rPr>
              <a:t>Die Kosten für die Verpflegung, Unterkunft und die Investitionskosten übernimmt der Tagespflegegast </a:t>
            </a:r>
            <a:r>
              <a:rPr lang="de-DE" sz="1000" dirty="0" smtClean="0">
                <a:effectLst/>
                <a:latin typeface="Century Gothic" panose="020B0502020202020204" pitchFamily="34" charset="0"/>
                <a:ea typeface="Calibri" panose="020F0502020204030204" pitchFamily="34" charset="0"/>
                <a:cs typeface="Times New Roman" panose="02020603050405020304" pitchFamily="18" charset="0"/>
              </a:rPr>
              <a:t>selbst.</a:t>
            </a:r>
            <a:endParaRPr lang="de-DE"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0" name="Grafik 19">
            <a:extLst>
              <a:ext uri="{FF2B5EF4-FFF2-40B4-BE49-F238E27FC236}">
                <a16:creationId xmlns:a16="http://schemas.microsoft.com/office/drawing/2014/main" id="{285C8E07-DCB5-F85D-F35D-4B226F25675C}"/>
              </a:ext>
            </a:extLst>
          </p:cNvPr>
          <p:cNvPicPr>
            <a:picLocks noChangeAspect="1"/>
          </p:cNvPicPr>
          <p:nvPr/>
        </p:nvPicPr>
        <p:blipFill>
          <a:blip r:embed="rId6"/>
          <a:stretch>
            <a:fillRect/>
          </a:stretch>
        </p:blipFill>
        <p:spPr>
          <a:xfrm>
            <a:off x="7687151" y="3337196"/>
            <a:ext cx="2414225" cy="3218967"/>
          </a:xfrm>
          <a:prstGeom prst="rect">
            <a:avLst/>
          </a:prstGeom>
        </p:spPr>
      </p:pic>
      <p:sp>
        <p:nvSpPr>
          <p:cNvPr id="21" name="Textfeld 20">
            <a:extLst>
              <a:ext uri="{FF2B5EF4-FFF2-40B4-BE49-F238E27FC236}">
                <a16:creationId xmlns:a16="http://schemas.microsoft.com/office/drawing/2014/main" id="{E35008F8-EC9B-68F5-247E-CDD4CCF33E5C}"/>
              </a:ext>
            </a:extLst>
          </p:cNvPr>
          <p:cNvSpPr txBox="1"/>
          <p:nvPr/>
        </p:nvSpPr>
        <p:spPr>
          <a:xfrm>
            <a:off x="7335182" y="6691515"/>
            <a:ext cx="2949716" cy="646331"/>
          </a:xfrm>
          <a:prstGeom prst="rect">
            <a:avLst/>
          </a:prstGeom>
          <a:noFill/>
        </p:spPr>
        <p:txBody>
          <a:bodyPr wrap="square" rtlCol="0">
            <a:spAutoFit/>
          </a:bodyPr>
          <a:lstStyle/>
          <a:p>
            <a:pPr algn="ctr"/>
            <a:r>
              <a:rPr lang="de-DE" sz="12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Machen Sie den ersten Schritt, rufen Sie uns an, denn Mut steht am Anfang des Handelns </a:t>
            </a:r>
            <a:r>
              <a:rPr lang="de-DE" sz="12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a:t>
            </a:r>
            <a:endParaRPr lang="de-DE" sz="1200" dirty="0"/>
          </a:p>
        </p:txBody>
      </p:sp>
    </p:spTree>
    <p:extLst>
      <p:ext uri="{BB962C8B-B14F-4D97-AF65-F5344CB8AC3E}">
        <p14:creationId xmlns:p14="http://schemas.microsoft.com/office/powerpoint/2010/main" val="3493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E9B1004-17F6-0435-EC71-BF441DBE0798}"/>
              </a:ext>
            </a:extLst>
          </p:cNvPr>
          <p:cNvSpPr txBox="1"/>
          <p:nvPr/>
        </p:nvSpPr>
        <p:spPr>
          <a:xfrm>
            <a:off x="235121" y="395461"/>
            <a:ext cx="2662514" cy="1600438"/>
          </a:xfrm>
          <a:prstGeom prst="rect">
            <a:avLst/>
          </a:prstGeom>
          <a:noFill/>
        </p:spPr>
        <p:txBody>
          <a:bodyPr wrap="square" rtlCol="0">
            <a:spAutoFit/>
          </a:bodyPr>
          <a:lstStyle/>
          <a:p>
            <a:pPr algn="ctr"/>
            <a:r>
              <a:rPr lang="de-DE" sz="14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Besuchen Sie unsere Tageseinrichtung und erleben Sie im Kreise </a:t>
            </a:r>
            <a:r>
              <a:rPr lang="de-DE" sz="1400" i="1" dirty="0" smtClean="0">
                <a:solidFill>
                  <a:srgbClr val="404040"/>
                </a:solidFill>
                <a:latin typeface="Century Gothic" panose="020B0502020202020204" pitchFamily="34" charset="0"/>
                <a:ea typeface="Calibri" panose="020F0502020204030204" pitchFamily="34" charset="0"/>
                <a:cs typeface="Times New Roman" panose="02020603050405020304" pitchFamily="18" charset="0"/>
              </a:rPr>
              <a:t>unserer Gemeinschaft</a:t>
            </a:r>
            <a:r>
              <a:rPr lang="de-DE" sz="1400" i="1" dirty="0" smtClean="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 ein abwechslungsreiches </a:t>
            </a:r>
            <a:r>
              <a:rPr lang="de-DE" sz="14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und unterstützendes Angebot für Ihren Alltag.</a:t>
            </a:r>
            <a:endParaRPr lang="de-DE" sz="1400" dirty="0"/>
          </a:p>
        </p:txBody>
      </p:sp>
      <p:pic>
        <p:nvPicPr>
          <p:cNvPr id="4" name="Grafik 3">
            <a:extLst>
              <a:ext uri="{FF2B5EF4-FFF2-40B4-BE49-F238E27FC236}">
                <a16:creationId xmlns:a16="http://schemas.microsoft.com/office/drawing/2014/main" id="{54170477-B6CA-0F44-F8D6-FB46BBACE43C}"/>
              </a:ext>
            </a:extLst>
          </p:cNvPr>
          <p:cNvPicPr>
            <a:picLocks noChangeAspect="1"/>
          </p:cNvPicPr>
          <p:nvPr/>
        </p:nvPicPr>
        <p:blipFill>
          <a:blip r:embed="rId2"/>
          <a:stretch>
            <a:fillRect/>
          </a:stretch>
        </p:blipFill>
        <p:spPr>
          <a:xfrm>
            <a:off x="344024" y="2411684"/>
            <a:ext cx="2444708" cy="2993395"/>
          </a:xfrm>
          <a:prstGeom prst="rect">
            <a:avLst/>
          </a:prstGeom>
        </p:spPr>
      </p:pic>
      <p:sp>
        <p:nvSpPr>
          <p:cNvPr id="5" name="Textfeld 4">
            <a:extLst>
              <a:ext uri="{FF2B5EF4-FFF2-40B4-BE49-F238E27FC236}">
                <a16:creationId xmlns:a16="http://schemas.microsoft.com/office/drawing/2014/main" id="{86C7258E-DE0B-0722-FE71-814885CB1DB6}"/>
              </a:ext>
            </a:extLst>
          </p:cNvPr>
          <p:cNvSpPr txBox="1"/>
          <p:nvPr/>
        </p:nvSpPr>
        <p:spPr>
          <a:xfrm>
            <a:off x="0" y="5863032"/>
            <a:ext cx="3231164" cy="1472519"/>
          </a:xfrm>
          <a:prstGeom prst="rect">
            <a:avLst/>
          </a:prstGeom>
          <a:noFill/>
        </p:spPr>
        <p:txBody>
          <a:bodyPr wrap="square" rtlCol="0">
            <a:spAutoFit/>
          </a:bodyPr>
          <a:lstStyle/>
          <a:p>
            <a:pPr marL="548640" marR="548640" algn="ctr">
              <a:lnSpc>
                <a:spcPct val="107000"/>
              </a:lnSpc>
              <a:spcBef>
                <a:spcPts val="1000"/>
              </a:spcBef>
              <a:spcAft>
                <a:spcPts val="800"/>
              </a:spcAft>
            </a:pPr>
            <a:r>
              <a:rPr lang="de-DE" sz="1400" i="0"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„Im Grunde sind es die    Verbindungen mit Menschen, die dem Leben seinen Wert geben.“</a:t>
            </a:r>
            <a:endParaRPr lang="de-DE" sz="14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8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Wilhelm von Humboldt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26844F6D-2557-315B-7C7C-FE4503481B10}"/>
              </a:ext>
            </a:extLst>
          </p:cNvPr>
          <p:cNvSpPr txBox="1"/>
          <p:nvPr/>
        </p:nvSpPr>
        <p:spPr>
          <a:xfrm>
            <a:off x="3444886" y="360973"/>
            <a:ext cx="3024336" cy="307777"/>
          </a:xfrm>
          <a:prstGeom prst="rect">
            <a:avLst/>
          </a:prstGeom>
          <a:noFill/>
        </p:spPr>
        <p:txBody>
          <a:bodyPr wrap="square" rtlCol="0">
            <a:spAutoFit/>
          </a:bodyPr>
          <a:lstStyle/>
          <a:p>
            <a:pPr algn="ctr"/>
            <a:r>
              <a:rPr lang="de-DE" sz="1400" b="1"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Das sind „Wir“</a:t>
            </a:r>
            <a:endParaRPr lang="de-DE" sz="1400" dirty="0"/>
          </a:p>
        </p:txBody>
      </p:sp>
      <p:pic>
        <p:nvPicPr>
          <p:cNvPr id="7" name="Grafik 6">
            <a:extLst>
              <a:ext uri="{FF2B5EF4-FFF2-40B4-BE49-F238E27FC236}">
                <a16:creationId xmlns:a16="http://schemas.microsoft.com/office/drawing/2014/main" id="{C9883EBA-8EE0-40C6-3641-B0A135E60611}"/>
              </a:ext>
            </a:extLst>
          </p:cNvPr>
          <p:cNvPicPr>
            <a:picLocks noChangeAspect="1"/>
          </p:cNvPicPr>
          <p:nvPr/>
        </p:nvPicPr>
        <p:blipFill>
          <a:blip r:embed="rId3"/>
          <a:stretch>
            <a:fillRect/>
          </a:stretch>
        </p:blipFill>
        <p:spPr>
          <a:xfrm>
            <a:off x="3669017" y="847477"/>
            <a:ext cx="3024336" cy="2240490"/>
          </a:xfrm>
          <a:prstGeom prst="rect">
            <a:avLst/>
          </a:prstGeom>
        </p:spPr>
      </p:pic>
      <p:sp>
        <p:nvSpPr>
          <p:cNvPr id="8" name="Textfeld 7">
            <a:extLst>
              <a:ext uri="{FF2B5EF4-FFF2-40B4-BE49-F238E27FC236}">
                <a16:creationId xmlns:a16="http://schemas.microsoft.com/office/drawing/2014/main" id="{66E339D4-92D3-93D6-C3B2-CB46A4BE6F2A}"/>
              </a:ext>
            </a:extLst>
          </p:cNvPr>
          <p:cNvSpPr txBox="1"/>
          <p:nvPr/>
        </p:nvSpPr>
        <p:spPr>
          <a:xfrm>
            <a:off x="3669017" y="3635821"/>
            <a:ext cx="3024336" cy="3741089"/>
          </a:xfrm>
          <a:prstGeom prst="rect">
            <a:avLst/>
          </a:prstGeom>
          <a:noFill/>
        </p:spPr>
        <p:txBody>
          <a:bodyPr wrap="square" rtlCol="0">
            <a:spAutoFit/>
          </a:bodyPr>
          <a:lstStyle/>
          <a:p>
            <a:pPr algn="ctr">
              <a:lnSpc>
                <a:spcPct val="107000"/>
              </a:lnSpc>
              <a:spcAft>
                <a:spcPts val="800"/>
              </a:spcAft>
            </a:pPr>
            <a:r>
              <a:rPr lang="de-DE" sz="1400" b="1" cap="small" dirty="0">
                <a:solidFill>
                  <a:srgbClr val="0D0D0D"/>
                </a:solidFill>
                <a:effectLst/>
                <a:latin typeface="Century Gothic" panose="020B0502020202020204" pitchFamily="34" charset="0"/>
                <a:ea typeface="Calibri" panose="020F0502020204030204" pitchFamily="34" charset="0"/>
                <a:cs typeface="Times New Roman" panose="02020603050405020304" pitchFamily="18" charset="0"/>
              </a:rPr>
              <a:t>5 </a:t>
            </a:r>
            <a:r>
              <a:rPr lang="de-DE" sz="1400" b="1" cap="small" dirty="0" smtClean="0">
                <a:solidFill>
                  <a:srgbClr val="0D0D0D"/>
                </a:solidFill>
                <a:effectLst/>
                <a:latin typeface="Century Gothic" panose="020B0502020202020204" pitchFamily="34" charset="0"/>
                <a:ea typeface="Calibri" panose="020F0502020204030204" pitchFamily="34" charset="0"/>
                <a:cs typeface="Times New Roman" panose="02020603050405020304" pitchFamily="18" charset="0"/>
              </a:rPr>
              <a:t>liebevolle </a:t>
            </a:r>
            <a:r>
              <a:rPr lang="de-DE" sz="1400" b="1" cap="small" dirty="0">
                <a:solidFill>
                  <a:srgbClr val="0D0D0D"/>
                </a:solidFill>
                <a:effectLst/>
                <a:latin typeface="Century Gothic" panose="020B0502020202020204" pitchFamily="34" charset="0"/>
                <a:ea typeface="Calibri" panose="020F0502020204030204" pitchFamily="34" charset="0"/>
                <a:cs typeface="Times New Roman" panose="02020603050405020304" pitchFamily="18" charset="0"/>
              </a:rPr>
              <a:t>Menschen, denen ihr Wohl am Herzen liegt.</a:t>
            </a:r>
            <a:endParaRPr lang="de-DE"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Wenn Sie uns kennenlernen möchten, vereinbaren Sie einen kostenlosen Schnuppertag.</a:t>
            </a:r>
            <a:endParaRPr lang="de-DE"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Gerne beraten wir Sie persönlich.</a:t>
            </a:r>
            <a:endParaRPr lang="de-DE"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b="1" i="1" u="sng"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Ansprechpartner:</a:t>
            </a:r>
            <a:endParaRPr lang="de-DE"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b="1"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Pflegedienstleitung:</a:t>
            </a:r>
            <a:r>
              <a:rPr lang="de-DE" sz="11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 K. </a:t>
            </a:r>
            <a:r>
              <a:rPr lang="de-DE" sz="1100" i="1" dirty="0" err="1">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Hendrischke</a:t>
            </a:r>
            <a:endParaRPr lang="de-DE"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Arbeiter-Samariter-Bund</a:t>
            </a:r>
            <a:endParaRPr lang="de-DE"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Ortsverband Luckau/Dahme e.V.</a:t>
            </a:r>
            <a:endParaRPr lang="de-DE"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Tageseinrichtung „Lebenslinie“</a:t>
            </a:r>
            <a:endParaRPr lang="de-DE"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i="1" dirty="0" err="1">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Nordhag</a:t>
            </a:r>
            <a:r>
              <a:rPr lang="de-DE" sz="11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 17-19, 15936 Dahme/Mark</a:t>
            </a:r>
            <a:endParaRPr lang="de-DE"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b="1"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Telefon:</a:t>
            </a:r>
            <a:r>
              <a:rPr lang="de-DE" sz="11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 035451-98766</a:t>
            </a:r>
            <a:endParaRPr lang="de-DE" sz="11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DE" sz="1100" b="1"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Email:</a:t>
            </a:r>
            <a:r>
              <a:rPr lang="de-DE" sz="1100" i="1"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DE" sz="1100" i="1" u="none" strike="noStrike"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hlinkClick r:id="rId4"/>
              </a:rPr>
              <a:t>tagespflege-dahme@asb-dalu.de</a:t>
            </a:r>
            <a:endParaRPr lang="de-DE" sz="1100" dirty="0">
              <a:latin typeface="Century Gothic" panose="020B0502020202020204" pitchFamily="34" charset="0"/>
            </a:endParaRPr>
          </a:p>
        </p:txBody>
      </p:sp>
      <p:sp>
        <p:nvSpPr>
          <p:cNvPr id="9" name="Textfeld 8">
            <a:extLst>
              <a:ext uri="{FF2B5EF4-FFF2-40B4-BE49-F238E27FC236}">
                <a16:creationId xmlns:a16="http://schemas.microsoft.com/office/drawing/2014/main" id="{EFED4CFE-46C4-007A-EB67-887C643D7F58}"/>
              </a:ext>
            </a:extLst>
          </p:cNvPr>
          <p:cNvSpPr txBox="1"/>
          <p:nvPr/>
        </p:nvSpPr>
        <p:spPr>
          <a:xfrm>
            <a:off x="7440401" y="304059"/>
            <a:ext cx="2806530" cy="1086836"/>
          </a:xfrm>
          <a:prstGeom prst="rect">
            <a:avLst/>
          </a:prstGeom>
          <a:noFill/>
        </p:spPr>
        <p:txBody>
          <a:bodyPr wrap="square" rtlCol="0">
            <a:spAutoFit/>
          </a:bodyPr>
          <a:lstStyle/>
          <a:p>
            <a:pPr algn="ctr">
              <a:lnSpc>
                <a:spcPct val="107000"/>
              </a:lnSpc>
              <a:spcAft>
                <a:spcPts val="800"/>
              </a:spcAft>
            </a:pPr>
            <a:r>
              <a:rPr lang="de-DE" sz="2800" b="1" cap="small" dirty="0">
                <a:solidFill>
                  <a:srgbClr val="FF0000"/>
                </a:solidFill>
                <a:effectLst/>
                <a:latin typeface="Britannic Bold" panose="020B0903060703020204" pitchFamily="34" charset="0"/>
                <a:ea typeface="Calibri" panose="020F0502020204030204" pitchFamily="34" charset="0"/>
                <a:cs typeface="Times New Roman" panose="02020603050405020304" pitchFamily="18" charset="0"/>
              </a:rPr>
              <a:t>Tageseinrichtung</a:t>
            </a:r>
            <a:endParaRPr lang="de-DE" sz="2800" dirty="0">
              <a:effectLst/>
              <a:latin typeface="Britannic Bold" panose="020B0903060703020204" pitchFamily="34" charset="0"/>
              <a:ea typeface="Calibri" panose="020F0502020204030204" pitchFamily="34" charset="0"/>
              <a:cs typeface="Times New Roman" panose="02020603050405020304" pitchFamily="18" charset="0"/>
            </a:endParaRPr>
          </a:p>
          <a:p>
            <a:pPr algn="ctr"/>
            <a:r>
              <a:rPr lang="de-DE" sz="2800" b="1" cap="small" dirty="0">
                <a:solidFill>
                  <a:srgbClr val="FF0000"/>
                </a:solidFill>
                <a:effectLst/>
                <a:latin typeface="Britannic Bold" panose="020B0903060703020204" pitchFamily="34" charset="0"/>
                <a:ea typeface="Calibri" panose="020F0502020204030204" pitchFamily="34" charset="0"/>
                <a:cs typeface="Times New Roman" panose="02020603050405020304" pitchFamily="18" charset="0"/>
              </a:rPr>
              <a:t>„Lebenslinie“</a:t>
            </a:r>
            <a:endParaRPr lang="de-DE" sz="2800" dirty="0">
              <a:latin typeface="Britannic Bold" panose="020B0903060703020204" pitchFamily="34" charset="0"/>
            </a:endParaRPr>
          </a:p>
        </p:txBody>
      </p:sp>
      <p:pic>
        <p:nvPicPr>
          <p:cNvPr id="10" name="Grafik 9">
            <a:extLst>
              <a:ext uri="{FF2B5EF4-FFF2-40B4-BE49-F238E27FC236}">
                <a16:creationId xmlns:a16="http://schemas.microsoft.com/office/drawing/2014/main" id="{62BB3293-A245-4D6E-EBCC-0860649AE961}"/>
              </a:ext>
            </a:extLst>
          </p:cNvPr>
          <p:cNvPicPr>
            <a:picLocks noChangeAspect="1"/>
          </p:cNvPicPr>
          <p:nvPr/>
        </p:nvPicPr>
        <p:blipFill>
          <a:blip r:embed="rId5"/>
          <a:stretch>
            <a:fillRect/>
          </a:stretch>
        </p:blipFill>
        <p:spPr>
          <a:xfrm>
            <a:off x="7325793" y="1952020"/>
            <a:ext cx="3121423" cy="4310246"/>
          </a:xfrm>
          <a:prstGeom prst="rect">
            <a:avLst/>
          </a:prstGeom>
        </p:spPr>
      </p:pic>
      <p:pic>
        <p:nvPicPr>
          <p:cNvPr id="11" name="Grafik 10" descr="ASB Gestaltungsbühne">
            <a:extLst>
              <a:ext uri="{FF2B5EF4-FFF2-40B4-BE49-F238E27FC236}">
                <a16:creationId xmlns:a16="http://schemas.microsoft.com/office/drawing/2014/main" id="{E39D4EE8-1D7E-5547-7DE1-A3340D06E6E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7092" y="6872033"/>
            <a:ext cx="3573145" cy="560705"/>
          </a:xfrm>
          <a:prstGeom prst="rect">
            <a:avLst/>
          </a:prstGeom>
          <a:noFill/>
        </p:spPr>
      </p:pic>
    </p:spTree>
    <p:extLst>
      <p:ext uri="{BB962C8B-B14F-4D97-AF65-F5344CB8AC3E}">
        <p14:creationId xmlns:p14="http://schemas.microsoft.com/office/powerpoint/2010/main" val="35223789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421</Words>
  <Application>Microsoft Office PowerPoint</Application>
  <PresentationFormat>Benutzerdefiniert</PresentationFormat>
  <Paragraphs>46</Paragraphs>
  <Slides>2</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vt:i4>
      </vt:variant>
    </vt:vector>
  </HeadingPairs>
  <TitlesOfParts>
    <vt:vector size="11" baseType="lpstr">
      <vt:lpstr>Arial</vt:lpstr>
      <vt:lpstr>Britannic Bold</vt:lpstr>
      <vt:lpstr>Calibri</vt:lpstr>
      <vt:lpstr>Calibri Light</vt:lpstr>
      <vt:lpstr>Century Gothic</vt:lpstr>
      <vt:lpstr>Symbol</vt:lpstr>
      <vt:lpstr>Times New Roman</vt:lpstr>
      <vt:lpstr>Wingdings</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Daniela Schulze</dc:creator>
  <cp:lastModifiedBy>Läster, Nadine</cp:lastModifiedBy>
  <cp:revision>16</cp:revision>
  <cp:lastPrinted>2024-04-10T08:41:18Z</cp:lastPrinted>
  <dcterms:created xsi:type="dcterms:W3CDTF">2024-03-24T14:14:20Z</dcterms:created>
  <dcterms:modified xsi:type="dcterms:W3CDTF">2024-04-10T08:45:23Z</dcterms:modified>
</cp:coreProperties>
</file>